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9" r:id="rId5"/>
    <p:sldId id="258" r:id="rId6"/>
    <p:sldId id="259" r:id="rId7"/>
    <p:sldId id="272" r:id="rId8"/>
    <p:sldId id="266" r:id="rId9"/>
    <p:sldId id="270" r:id="rId10"/>
    <p:sldId id="267" r:id="rId11"/>
    <p:sldId id="282" r:id="rId12"/>
    <p:sldId id="275" r:id="rId13"/>
    <p:sldId id="279" r:id="rId14"/>
    <p:sldId id="271" r:id="rId15"/>
    <p:sldId id="281" r:id="rId16"/>
    <p:sldId id="268" r:id="rId17"/>
    <p:sldId id="276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7DEA-E5DE-4379-BF08-18B713DB9DE9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174-B1DA-42C1-8178-7D43B07F7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7DEA-E5DE-4379-BF08-18B713DB9DE9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174-B1DA-42C1-8178-7D43B07F7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7DEA-E5DE-4379-BF08-18B713DB9DE9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174-B1DA-42C1-8178-7D43B07F7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7DEA-E5DE-4379-BF08-18B713DB9DE9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174-B1DA-42C1-8178-7D43B07F7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7DEA-E5DE-4379-BF08-18B713DB9DE9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174-B1DA-42C1-8178-7D43B07F7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7DEA-E5DE-4379-BF08-18B713DB9DE9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174-B1DA-42C1-8178-7D43B07F7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7DEA-E5DE-4379-BF08-18B713DB9DE9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174-B1DA-42C1-8178-7D43B07F7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7DEA-E5DE-4379-BF08-18B713DB9DE9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174-B1DA-42C1-8178-7D43B07F7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7DEA-E5DE-4379-BF08-18B713DB9DE9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174-B1DA-42C1-8178-7D43B07F7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7DEA-E5DE-4379-BF08-18B713DB9DE9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174-B1DA-42C1-8178-7D43B07F7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7DEA-E5DE-4379-BF08-18B713DB9DE9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6174-B1DA-42C1-8178-7D43B07F7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7DEA-E5DE-4379-BF08-18B713DB9DE9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6174-B1DA-42C1-8178-7D43B07F7D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2089" y="142852"/>
            <a:ext cx="7270058" cy="90886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6600"/>
                </a:solidFill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</a:rPr>
              <a:t>«Детский сад №1 «Звездочка»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29110" y="1196752"/>
            <a:ext cx="5014890" cy="37444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3175">
                  <a:solidFill>
                    <a:srgbClr val="0066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quarelle" pitchFamily="66" charset="-52"/>
              </a:rPr>
              <a:t>Метод </a:t>
            </a:r>
            <a:br>
              <a:rPr lang="ru-RU" sz="2800" b="1" dirty="0" smtClean="0">
                <a:ln w="3175">
                  <a:solidFill>
                    <a:srgbClr val="0066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quarelle" pitchFamily="66" charset="-52"/>
              </a:rPr>
            </a:br>
            <a:r>
              <a:rPr lang="ru-RU" sz="2800" b="1" dirty="0" err="1" smtClean="0">
                <a:ln w="3175">
                  <a:solidFill>
                    <a:srgbClr val="0066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quarelle" pitchFamily="66" charset="-52"/>
              </a:rPr>
              <a:t>интеллект-карт</a:t>
            </a:r>
            <a:r>
              <a:rPr lang="ru-RU" sz="2800" b="1" dirty="0" smtClean="0">
                <a:ln w="3175">
                  <a:solidFill>
                    <a:srgbClr val="0066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quarelle" pitchFamily="66" charset="-52"/>
              </a:rPr>
              <a:t> как эффективная форма работы по экологическому воспитанию в дополнительном образовании дошкольников</a:t>
            </a:r>
            <a:endParaRPr lang="ru-RU" sz="2800" b="1" dirty="0">
              <a:ln w="3175">
                <a:solidFill>
                  <a:srgbClr val="0066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quarelle" pitchFamily="66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5085184"/>
            <a:ext cx="2210111" cy="902970"/>
          </a:xfrm>
          <a:prstGeom prst="round2DiagRect">
            <a:avLst>
              <a:gd name="adj1" fmla="val 31585"/>
              <a:gd name="adj2" fmla="val 0"/>
            </a:avLst>
          </a:prstGeom>
          <a:noFill/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Подготовила: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воспитатель </a:t>
            </a:r>
            <a:r>
              <a:rPr lang="en-US" sz="1400" b="1" dirty="0" smtClean="0">
                <a:solidFill>
                  <a:schemeClr val="bg1"/>
                </a:solidFill>
              </a:rPr>
              <a:t>I </a:t>
            </a:r>
            <a:r>
              <a:rPr lang="ru-RU" sz="1400" b="1" dirty="0" smtClean="0">
                <a:solidFill>
                  <a:schemeClr val="bg1"/>
                </a:solidFill>
              </a:rPr>
              <a:t>категории</a:t>
            </a:r>
          </a:p>
          <a:p>
            <a:r>
              <a:rPr lang="ru-RU" sz="1400" b="1" dirty="0" err="1" smtClean="0">
                <a:solidFill>
                  <a:schemeClr val="bg1"/>
                </a:solidFill>
              </a:rPr>
              <a:t>Ляпичева</a:t>
            </a:r>
            <a:r>
              <a:rPr lang="ru-RU" sz="1400" b="1" dirty="0" smtClean="0">
                <a:solidFill>
                  <a:schemeClr val="bg1"/>
                </a:solidFill>
              </a:rPr>
              <a:t> Е.П.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788" y="2486024"/>
            <a:ext cx="5891212" cy="394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Aquarelle" pitchFamily="66" charset="-52"/>
              </a:rPr>
              <a:t>Правила создания </a:t>
            </a:r>
            <a:r>
              <a:rPr lang="ru-RU" sz="3200" b="1" dirty="0" err="1" smtClean="0">
                <a:solidFill>
                  <a:srgbClr val="006600"/>
                </a:solidFill>
                <a:latin typeface="Aquarelle" pitchFamily="66" charset="-52"/>
              </a:rPr>
              <a:t>интеллект-карт</a:t>
            </a:r>
            <a:endParaRPr lang="ru-RU" sz="3200" b="1" dirty="0">
              <a:solidFill>
                <a:srgbClr val="006600"/>
              </a:solidFill>
              <a:latin typeface="Aquarelle" pitchFamily="66" charset="-52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35392" t="28832" r="35819" b="42450"/>
          <a:stretch>
            <a:fillRect/>
          </a:stretch>
        </p:blipFill>
        <p:spPr bwMode="auto">
          <a:xfrm>
            <a:off x="120364" y="1842752"/>
            <a:ext cx="288000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35662" t="35229" r="36024" b="36654"/>
          <a:stretch>
            <a:fillRect/>
          </a:stretch>
        </p:blipFill>
        <p:spPr bwMode="auto">
          <a:xfrm>
            <a:off x="6192594" y="4414520"/>
            <a:ext cx="288000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 l="35436" t="35000" r="36395" b="36467"/>
          <a:stretch>
            <a:fillRect/>
          </a:stretch>
        </p:blipFill>
        <p:spPr bwMode="auto">
          <a:xfrm>
            <a:off x="3132000" y="3128636"/>
            <a:ext cx="288000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788" y="2486024"/>
            <a:ext cx="5891212" cy="394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Aquarelle" pitchFamily="66" charset="-52"/>
              </a:rPr>
              <a:t>Интеллект-карта «Дары осени»</a:t>
            </a:r>
            <a:endParaRPr lang="ru-RU" sz="3200" b="1" dirty="0">
              <a:solidFill>
                <a:srgbClr val="006600"/>
              </a:solidFill>
              <a:latin typeface="Aquarelle" pitchFamily="66" charset="-52"/>
            </a:endParaRPr>
          </a:p>
        </p:txBody>
      </p:sp>
      <p:pic>
        <p:nvPicPr>
          <p:cNvPr id="4" name="Picture 2" descr="C:\Users\Степан\Documents\ViberDownloads\0-02-0a-ccf11316a0220f34fa6275b5121d6d8a77f708ccc41c4fb5083897dedef18f32_db2d95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857364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03648" y="5301208"/>
            <a:ext cx="5554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800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quarelle"/>
              </a:rPr>
              <a:t>Работа с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quarelle"/>
              </a:rPr>
              <a:t>интеллект-картами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quarelle"/>
              </a:rPr>
              <a:t>. Планирование</a:t>
            </a:r>
            <a:endParaRPr lang="ru-RU" sz="2000" dirty="0" smtClean="0">
              <a:solidFill>
                <a:srgbClr val="006600"/>
              </a:solidFill>
              <a:latin typeface="Aquarel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188640"/>
            <a:ext cx="1552101" cy="735747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1 этап</a:t>
            </a:r>
            <a:endParaRPr lang="ru-RU" sz="2800" dirty="0"/>
          </a:p>
        </p:txBody>
      </p:sp>
      <p:pic>
        <p:nvPicPr>
          <p:cNvPr id="2050" name="Picture 2" descr="C:\Users\Степан\Documents\ViberDownloads\0-02-0a-ef10b819d5f522b7aaec225e17281397caff194081792031d1b234dad64859c8_882496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5008" y="1571612"/>
            <a:ext cx="2880000" cy="2160000"/>
          </a:xfrm>
          <a:prstGeom prst="rect">
            <a:avLst/>
          </a:prstGeom>
          <a:noFill/>
        </p:spPr>
      </p:pic>
      <p:pic>
        <p:nvPicPr>
          <p:cNvPr id="2051" name="Picture 3" descr="C:\Users\Степан\Documents\ViberDownloads\0-02-0a-f2872773c565aafb28ce4b444153bf2b5a566f1ac058749b668fa255d9319a67_a3093a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71612"/>
            <a:ext cx="2880000" cy="2160000"/>
          </a:xfrm>
          <a:prstGeom prst="rect">
            <a:avLst/>
          </a:prstGeom>
          <a:noFill/>
        </p:spPr>
      </p:pic>
      <p:pic>
        <p:nvPicPr>
          <p:cNvPr id="2052" name="Picture 4" descr="C:\Users\Степан\Documents\ViberDownloads\0-02-0a-b33cdf327a521395fd0318062cdfa7067b5a8c31e3dd5405e9b3da7588158500_5a47f7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000504"/>
            <a:ext cx="2880000" cy="2160001"/>
          </a:xfrm>
          <a:prstGeom prst="rect">
            <a:avLst/>
          </a:prstGeom>
          <a:noFill/>
        </p:spPr>
      </p:pic>
      <p:pic>
        <p:nvPicPr>
          <p:cNvPr id="2053" name="Picture 5" descr="C:\Users\Степан\Documents\ViberDownloads\0-02-0a-62418f752c8707266f2ef8690ad4a52efcaca43973df4ba0da4966408f041c37_ce942c6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000504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788" y="2486024"/>
            <a:ext cx="5891212" cy="394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800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quarelle"/>
              </a:rPr>
              <a:t>Работа с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quarelle"/>
              </a:rPr>
              <a:t>интеллект-картами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quarelle"/>
              </a:rPr>
              <a:t>. Основной</a:t>
            </a:r>
            <a:endParaRPr lang="ru-RU" sz="2000" dirty="0" smtClean="0">
              <a:solidFill>
                <a:srgbClr val="006600"/>
              </a:solidFill>
              <a:latin typeface="Aquare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188640"/>
            <a:ext cx="1552101" cy="735747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2 этап</a:t>
            </a:r>
            <a:endParaRPr lang="ru-RU" sz="2800" dirty="0"/>
          </a:p>
        </p:txBody>
      </p:sp>
      <p:pic>
        <p:nvPicPr>
          <p:cNvPr id="8" name="Picture 1" descr="F:\документы для мама\интеллект-карты\изображение_viber_2019-11-19_20-42-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1156" y="2357430"/>
            <a:ext cx="2430000" cy="3240000"/>
          </a:xfrm>
          <a:prstGeom prst="rect">
            <a:avLst/>
          </a:prstGeom>
          <a:noFill/>
        </p:spPr>
      </p:pic>
      <p:pic>
        <p:nvPicPr>
          <p:cNvPr id="9" name="Picture 2" descr="F:\документы для мама\интеллект-карты\изображение_viber_2019-11-19_20-43-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6988" y="2536026"/>
            <a:ext cx="3762400" cy="2821800"/>
          </a:xfrm>
          <a:prstGeom prst="rect">
            <a:avLst/>
          </a:prstGeom>
          <a:noFill/>
        </p:spPr>
      </p:pic>
      <p:pic>
        <p:nvPicPr>
          <p:cNvPr id="10" name="Picture 3" descr="F:\документы для мама\интеллект-карты\изображение_viber_2019-11-19_20-44-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2357430"/>
            <a:ext cx="2430000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57463"/>
            <a:ext cx="5891212" cy="394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800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quarelle"/>
              </a:rPr>
              <a:t>Работа с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quarelle"/>
              </a:rPr>
              <a:t>интеллект-картами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quarelle"/>
              </a:rPr>
              <a:t>. Рефлексия</a:t>
            </a:r>
            <a:endParaRPr lang="ru-RU" sz="2000" dirty="0" smtClean="0">
              <a:solidFill>
                <a:srgbClr val="006600"/>
              </a:solidFill>
              <a:latin typeface="Aquarel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320" y="188640"/>
            <a:ext cx="1552101" cy="735747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3 этап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2495504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Анализ</a:t>
            </a:r>
          </a:p>
          <a:p>
            <a:endParaRPr lang="ru-RU" sz="36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Обобщение</a:t>
            </a:r>
          </a:p>
          <a:p>
            <a:endParaRPr lang="ru-RU" sz="36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Рассуждение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786314" y="2643182"/>
            <a:ext cx="928694" cy="35719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786314" y="4857760"/>
            <a:ext cx="928694" cy="35719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786314" y="3714752"/>
            <a:ext cx="928694" cy="35719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Степан\Documents\ViberDownloads\0-02-0a-88e0a7cf6eaa31112f63f478b209a5a081620a48d0da1646e406c9fb429d3c7b_fb4fa7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5" y="1626190"/>
            <a:ext cx="2880000" cy="2160000"/>
          </a:xfrm>
          <a:prstGeom prst="rect">
            <a:avLst/>
          </a:prstGeom>
          <a:noFill/>
        </p:spPr>
      </p:pic>
      <p:pic>
        <p:nvPicPr>
          <p:cNvPr id="1027" name="Picture 3" descr="C:\Users\Степан\Documents\ViberDownloads\0-02-0a-695d186b7803443488b1d39098c3ac099a35ab98b6b90a26628f99e95609557f_d32a0d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71942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788" y="2486024"/>
            <a:ext cx="5891212" cy="394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Aquarelle" pitchFamily="66" charset="-52"/>
              </a:rPr>
              <a:t>Интеллект-карта </a:t>
            </a:r>
            <a:br>
              <a:rPr lang="ru-RU" sz="3200" b="1" dirty="0" smtClean="0">
                <a:solidFill>
                  <a:srgbClr val="006600"/>
                </a:solidFill>
                <a:latin typeface="Aquarelle" pitchFamily="66" charset="-52"/>
              </a:rPr>
            </a:br>
            <a:r>
              <a:rPr lang="ru-RU" sz="3200" b="1" dirty="0" smtClean="0">
                <a:solidFill>
                  <a:srgbClr val="006600"/>
                </a:solidFill>
                <a:latin typeface="Aquarelle" pitchFamily="66" charset="-52"/>
              </a:rPr>
              <a:t>«Как животные готовятся к зиме»</a:t>
            </a:r>
            <a:endParaRPr lang="ru-RU" sz="3200" b="1" dirty="0">
              <a:solidFill>
                <a:srgbClr val="006600"/>
              </a:solidFill>
              <a:latin typeface="Aquarelle" pitchFamily="66" charset="-52"/>
            </a:endParaRPr>
          </a:p>
        </p:txBody>
      </p:sp>
      <p:pic>
        <p:nvPicPr>
          <p:cNvPr id="24578" name="Picture 2" descr="C:\Users\Степан\Documents\ViberDownloads\0-02-0a-67359c640a9b5680846b1f9dd0ac2b86d9641a5bbf5abaa097ffbb0182c20ae9_fa9773f1.jpg"/>
          <p:cNvPicPr>
            <a:picLocks noChangeAspect="1" noChangeArrowheads="1"/>
          </p:cNvPicPr>
          <p:nvPr/>
        </p:nvPicPr>
        <p:blipFill>
          <a:blip r:embed="rId4" cstate="print"/>
          <a:srcRect t="10937"/>
          <a:stretch>
            <a:fillRect/>
          </a:stretch>
        </p:blipFill>
        <p:spPr bwMode="auto">
          <a:xfrm>
            <a:off x="1185181" y="1761928"/>
            <a:ext cx="6773638" cy="4524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епан\Documents\ViberDownloads\0-02-0a-4afbdf80d9e71f791d0c7e377dc92a8677c683ee70347c3b09f096c94e281fe4_c36113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24" y="1142984"/>
            <a:ext cx="3960000" cy="2970000"/>
          </a:xfrm>
          <a:prstGeom prst="rect">
            <a:avLst/>
          </a:prstGeom>
          <a:noFill/>
        </p:spPr>
      </p:pic>
      <p:pic>
        <p:nvPicPr>
          <p:cNvPr id="4" name="Picture 2" descr="C:\Users\Степан\Documents\ViberDownloads\0-02-0a-2782ab2bbcd307852a693574669303d168849a516a4af39f46b2def4f98a631f_cab2ccb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5404" y="3245082"/>
            <a:ext cx="3960000" cy="29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788" y="2486024"/>
            <a:ext cx="5891212" cy="394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Aquarelle" pitchFamily="66" charset="-52"/>
              </a:rPr>
              <a:t>Создание </a:t>
            </a:r>
            <a:r>
              <a:rPr lang="ru-RU" sz="3200" b="1" dirty="0" err="1" smtClean="0">
                <a:solidFill>
                  <a:srgbClr val="006600"/>
                </a:solidFill>
                <a:latin typeface="Aquarelle" pitchFamily="66" charset="-52"/>
              </a:rPr>
              <a:t>интеллект-карт</a:t>
            </a:r>
            <a:r>
              <a:rPr lang="ru-RU" sz="3200" b="1" dirty="0" smtClean="0">
                <a:solidFill>
                  <a:srgbClr val="006600"/>
                </a:solidFill>
                <a:latin typeface="Aquarelle" pitchFamily="66" charset="-52"/>
              </a:rPr>
              <a:t> (взаимодействие с родителями)</a:t>
            </a:r>
            <a:endParaRPr lang="ru-RU" sz="3200" b="1" dirty="0">
              <a:solidFill>
                <a:srgbClr val="006600"/>
              </a:solidFill>
              <a:latin typeface="Aquarelle" pitchFamily="66" charset="-52"/>
            </a:endParaRPr>
          </a:p>
        </p:txBody>
      </p:sp>
      <p:pic>
        <p:nvPicPr>
          <p:cNvPr id="25602" name="Picture 2" descr="C:\Users\Степан\Documents\ViberDownloads\0-02-0a-dc22f4c87dd5ce4c25dbae82f9d9947432501bff0cef1aad63d7d9e56f604263_5ef59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14487"/>
            <a:ext cx="2880001" cy="2160000"/>
          </a:xfrm>
          <a:prstGeom prst="rect">
            <a:avLst/>
          </a:prstGeom>
          <a:noFill/>
        </p:spPr>
      </p:pic>
      <p:pic>
        <p:nvPicPr>
          <p:cNvPr id="25604" name="Picture 4" descr="C:\Users\Степан\Documents\ViberDownloads\0-02-0a-d698d0ab06474582065a1cfe9b9bfc26ee2a9d4f1d773e66c5fa28fc72a7d2a6_802429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14818"/>
            <a:ext cx="2879999" cy="2160000"/>
          </a:xfrm>
          <a:prstGeom prst="rect">
            <a:avLst/>
          </a:prstGeom>
          <a:noFill/>
        </p:spPr>
      </p:pic>
      <p:pic>
        <p:nvPicPr>
          <p:cNvPr id="25605" name="Picture 5" descr="C:\Users\Степан\Documents\ViberDownloads\0-02-0a-1d885ac4fa867be06c7a73a4c2cd598809ddae8fd8d30ebd9272e119c49eafee_7b9015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8610" y="1714488"/>
            <a:ext cx="2880000" cy="2160000"/>
          </a:xfrm>
          <a:prstGeom prst="rect">
            <a:avLst/>
          </a:prstGeom>
          <a:noFill/>
        </p:spPr>
      </p:pic>
      <p:pic>
        <p:nvPicPr>
          <p:cNvPr id="25606" name="Picture 6" descr="C:\Users\Степан\Documents\ViberDownloads\0-02-0a-7a8feea377fa55d542466860c0f812cd2ea87f36c8ea96de7e16d418a4245dd7_88e07bd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1090" y="4214818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714612" y="1394286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6600"/>
                </a:solidFill>
                <a:latin typeface="Comic Sans MS" pitchFamily="66" charset="0"/>
              </a:rPr>
              <a:t>«Учите ребенка каким-нибудь неизвестным ему пяти словам – он будет долго и напрасно мучиться, но свяжите двадцать таких слов с картинками, и он усвоит на лету.»</a:t>
            </a:r>
          </a:p>
          <a:p>
            <a:endParaRPr lang="ru-RU" sz="2400" i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r"/>
            <a:r>
              <a:rPr lang="ru-RU" sz="2400" i="1" dirty="0" smtClean="0">
                <a:solidFill>
                  <a:srgbClr val="006600"/>
                </a:solidFill>
                <a:latin typeface="Comic Sans MS" pitchFamily="66" charset="0"/>
              </a:rPr>
              <a:t>К.Д.  Ушинский</a:t>
            </a:r>
            <a:endParaRPr lang="ru-RU" sz="2400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Aquarelle" pitchFamily="66" charset="-52"/>
              </a:rPr>
              <a:t>Цель</a:t>
            </a:r>
            <a:endParaRPr lang="ru-RU" b="1" dirty="0">
              <a:solidFill>
                <a:srgbClr val="006600"/>
              </a:solidFill>
              <a:latin typeface="Aquarelle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Цель экологического воспитания дошкольников – это формирование комплекса практических и научных знаний о мире животных и растений, природных явлений.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788" y="2486024"/>
            <a:ext cx="5891212" cy="394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5301208"/>
            <a:ext cx="5554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Кружок «Маленький эколог»</a:t>
            </a:r>
            <a:endParaRPr lang="ru-RU" sz="3600" dirty="0" smtClean="0">
              <a:solidFill>
                <a:srgbClr val="006600"/>
              </a:solidFill>
            </a:endParaRPr>
          </a:p>
        </p:txBody>
      </p:sp>
      <p:sp>
        <p:nvSpPr>
          <p:cNvPr id="7170" name="AutoShape 2" descr="https://e.mail.ru/cgi-bin/getattach?file=IMG_20191007_120537.jpg&amp;id=15741754072043316812;0;1&amp;mode=attachment&amp;x-email=stepan_box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F:\документы для мама\интеллект-карты\19-11-2019_17-56-47\IMG_20191007_120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000" y="2000240"/>
            <a:ext cx="1620000" cy="2160000"/>
          </a:xfrm>
          <a:prstGeom prst="rect">
            <a:avLst/>
          </a:prstGeom>
          <a:noFill/>
        </p:spPr>
      </p:pic>
      <p:pic>
        <p:nvPicPr>
          <p:cNvPr id="7172" name="Picture 4" descr="F:\документы для мама\интеллект-карты\19-11-2019_17-56-47\IMG_20191008_085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429132"/>
            <a:ext cx="2400000" cy="1800000"/>
          </a:xfrm>
          <a:prstGeom prst="rect">
            <a:avLst/>
          </a:prstGeom>
          <a:noFill/>
        </p:spPr>
      </p:pic>
      <p:pic>
        <p:nvPicPr>
          <p:cNvPr id="7173" name="Picture 5" descr="F:\документы для мама\интеллект-карты\19-11-2019_17-56-47\IMG_20191008_113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5929323" y="2054818"/>
            <a:ext cx="1620000" cy="2160000"/>
          </a:xfrm>
          <a:prstGeom prst="rect">
            <a:avLst/>
          </a:prstGeom>
          <a:noFill/>
        </p:spPr>
      </p:pic>
      <p:pic>
        <p:nvPicPr>
          <p:cNvPr id="7174" name="Picture 6" descr="F:\документы для мама\интеллект-карты\19-11-2019_17-56-47\IMG_20191008_1131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000240"/>
            <a:ext cx="1620000" cy="2160000"/>
          </a:xfrm>
          <a:prstGeom prst="rect">
            <a:avLst/>
          </a:prstGeom>
          <a:noFill/>
        </p:spPr>
      </p:pic>
      <p:pic>
        <p:nvPicPr>
          <p:cNvPr id="7175" name="Picture 7" descr="F:\документы для мама\интеллект-карты\19-11-2019_17-56-47\IMG_20191022_1046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4429132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Aquarelle" pitchFamily="66" charset="-52"/>
              </a:rPr>
              <a:t>Что такое интеллект-карта</a:t>
            </a:r>
            <a:endParaRPr lang="ru-RU" b="1" dirty="0">
              <a:solidFill>
                <a:srgbClr val="006600"/>
              </a:solidFill>
              <a:latin typeface="Aquarelle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700" y="1714488"/>
            <a:ext cx="61926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Интеллектуальная карта </a:t>
            </a: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– это уникальный и простой метод запоминания и систематизации информации, с помощью которого развиваются как творческие, так и речевые способности детей, активизируется память и мышление</a:t>
            </a:r>
          </a:p>
          <a:p>
            <a:pPr algn="just"/>
            <a:endParaRPr lang="ru-RU" sz="20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Метод </a:t>
            </a:r>
            <a:r>
              <a:rPr lang="ru-RU" sz="2000" b="1" dirty="0" err="1" smtClean="0">
                <a:solidFill>
                  <a:srgbClr val="006600"/>
                </a:solidFill>
                <a:latin typeface="Comic Sans MS" pitchFamily="66" charset="0"/>
              </a:rPr>
              <a:t>интеллект-карт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 основывается </a:t>
            </a: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на наглядно-образном мышлении ребенка, который является основным в дошкольном возрасте.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Применение </a:t>
            </a:r>
            <a:r>
              <a:rPr lang="ru-RU" sz="2000" b="1" dirty="0" err="1" smtClean="0">
                <a:solidFill>
                  <a:srgbClr val="006600"/>
                </a:solidFill>
                <a:latin typeface="Comic Sans MS" pitchFamily="66" charset="0"/>
              </a:rPr>
              <a:t>интеллект-карт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побуждает ребенка к изображению и осмыслению окружающего мира.</a:t>
            </a:r>
          </a:p>
          <a:p>
            <a:endParaRPr lang="ru-RU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e.mail.ru/cgi-bin/getattach?file=maxresdefault%20%282%29.jpg&amp;id=15741757362076279364;0;1&amp;mode=attachment&amp;x-email=stepan_box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F:\документы для мама\интеллект-карты\maxres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97958"/>
            <a:ext cx="5440000" cy="3060000"/>
          </a:xfrm>
          <a:prstGeom prst="rect">
            <a:avLst/>
          </a:prstGeom>
          <a:noFill/>
        </p:spPr>
      </p:pic>
      <p:pic>
        <p:nvPicPr>
          <p:cNvPr id="6148" name="Picture 4" descr="F:\документы для мама\интеллект-карты\maxresdefault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3004" y="142852"/>
            <a:ext cx="5440000" cy="30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5891212" cy="394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03648" y="5301208"/>
            <a:ext cx="5554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50206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quarelle"/>
              </a:rPr>
              <a:t>Применение метода в процессе экологического образования дошкольников</a:t>
            </a:r>
            <a:endParaRPr lang="ru-RU" sz="2000" dirty="0" smtClean="0">
              <a:solidFill>
                <a:srgbClr val="006600"/>
              </a:solidFill>
              <a:latin typeface="Aquarelle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6839" t="14189" r="6535" b="2703"/>
          <a:stretch>
            <a:fillRect/>
          </a:stretch>
        </p:blipFill>
        <p:spPr bwMode="auto">
          <a:xfrm>
            <a:off x="1107257" y="1500174"/>
            <a:ext cx="6929486" cy="498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Aquarelle" pitchFamily="66" charset="-52"/>
              </a:rPr>
              <a:t>Свойства </a:t>
            </a:r>
            <a:r>
              <a:rPr lang="ru-RU" b="1" dirty="0" err="1" smtClean="0">
                <a:solidFill>
                  <a:srgbClr val="006600"/>
                </a:solidFill>
                <a:latin typeface="Aquarelle" pitchFamily="66" charset="-52"/>
              </a:rPr>
              <a:t>интеллект-карт</a:t>
            </a:r>
            <a:endParaRPr lang="ru-RU" b="1" dirty="0">
              <a:solidFill>
                <a:srgbClr val="006600"/>
              </a:solidFill>
              <a:latin typeface="Aquarelle" pitchFamily="66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19329"/>
            <a:ext cx="592935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Результативность применения метода </a:t>
            </a:r>
            <a:r>
              <a:rPr lang="ru-RU" sz="1600" b="1" dirty="0" err="1" smtClean="0">
                <a:solidFill>
                  <a:srgbClr val="006600"/>
                </a:solidFill>
                <a:latin typeface="Comic Sans MS" pitchFamily="66" charset="0"/>
              </a:rPr>
              <a:t>интеллект-карт</a:t>
            </a:r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 достигается: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1600" i="1" u="sng" dirty="0" smtClean="0">
                <a:solidFill>
                  <a:srgbClr val="006600"/>
                </a:solidFill>
                <a:latin typeface="Comic Sans MS" pitchFamily="66" charset="0"/>
              </a:rPr>
              <a:t>наглядностью:</a:t>
            </a:r>
            <a:r>
              <a:rPr lang="ru-RU" sz="1600" i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Comic Sans MS" pitchFamily="66" charset="0"/>
              </a:rPr>
              <a:t>всю проблему с ее многочисленными сторонами можно окинуть одним взглядом;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1600" i="1" u="sng" dirty="0" smtClean="0">
                <a:solidFill>
                  <a:srgbClr val="006600"/>
                </a:solidFill>
                <a:latin typeface="Comic Sans MS" pitchFamily="66" charset="0"/>
              </a:rPr>
              <a:t>привлекательностью:</a:t>
            </a:r>
            <a:r>
              <a:rPr lang="ru-RU" sz="1600" dirty="0" smtClean="0">
                <a:solidFill>
                  <a:srgbClr val="006600"/>
                </a:solidFill>
                <a:latin typeface="Comic Sans MS" pitchFamily="66" charset="0"/>
              </a:rPr>
              <a:t> хорошая </a:t>
            </a:r>
            <a:r>
              <a:rPr lang="ru-RU" sz="1600" dirty="0" err="1" smtClean="0">
                <a:solidFill>
                  <a:srgbClr val="006600"/>
                </a:solidFill>
                <a:latin typeface="Comic Sans MS" pitchFamily="66" charset="0"/>
              </a:rPr>
              <a:t>интелллект-карта</a:t>
            </a:r>
            <a:r>
              <a:rPr lang="ru-RU" sz="1600" dirty="0" smtClean="0">
                <a:solidFill>
                  <a:srgbClr val="006600"/>
                </a:solidFill>
                <a:latin typeface="Comic Sans MS" pitchFamily="66" charset="0"/>
              </a:rPr>
              <a:t> имеет свою эстетику, ее рассматривать не только интересно, но и приятно;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1600" i="1" u="sng" dirty="0" smtClean="0">
                <a:solidFill>
                  <a:srgbClr val="006600"/>
                </a:solidFill>
                <a:latin typeface="Comic Sans MS" pitchFamily="66" charset="0"/>
              </a:rPr>
              <a:t>запоминаемостью:</a:t>
            </a:r>
            <a:r>
              <a:rPr lang="ru-RU" sz="1600" dirty="0" smtClean="0">
                <a:solidFill>
                  <a:srgbClr val="006600"/>
                </a:solidFill>
                <a:latin typeface="Comic Sans MS" pitchFamily="66" charset="0"/>
              </a:rPr>
              <a:t> благодаря работе обоих полушарий мозга, использованию образов и цвета, интеллект-карта легко запоминается;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1600" i="1" u="sng" dirty="0" smtClean="0">
                <a:solidFill>
                  <a:srgbClr val="006600"/>
                </a:solidFill>
                <a:latin typeface="Comic Sans MS" pitchFamily="66" charset="0"/>
              </a:rPr>
              <a:t>информативностью:</a:t>
            </a:r>
            <a:r>
              <a:rPr lang="ru-RU" sz="1600" dirty="0" smtClean="0">
                <a:solidFill>
                  <a:srgbClr val="006600"/>
                </a:solidFill>
                <a:latin typeface="Comic Sans MS" pitchFamily="66" charset="0"/>
              </a:rPr>
              <a:t> интеллект-карта помогает выявить недостаток информации и понять, какой информации не хватает;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1600" i="1" u="sng" dirty="0" err="1" smtClean="0">
                <a:solidFill>
                  <a:srgbClr val="006600"/>
                </a:solidFill>
                <a:latin typeface="Comic Sans MS" pitchFamily="66" charset="0"/>
              </a:rPr>
              <a:t>креативностью</a:t>
            </a:r>
            <a:r>
              <a:rPr lang="ru-RU" sz="1600" i="1" u="sng" dirty="0" smtClean="0">
                <a:solidFill>
                  <a:srgbClr val="006600"/>
                </a:solidFill>
                <a:latin typeface="Comic Sans MS" pitchFamily="66" charset="0"/>
              </a:rPr>
              <a:t>:</a:t>
            </a:r>
            <a:r>
              <a:rPr lang="ru-RU" sz="1600" dirty="0" smtClean="0">
                <a:solidFill>
                  <a:srgbClr val="006600"/>
                </a:solidFill>
                <a:latin typeface="Comic Sans MS" pitchFamily="66" charset="0"/>
              </a:rPr>
              <a:t> интеллект-карта стимулирует творчество, помогает найти нестандартные пути решения задачи;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1600" i="1" u="sng" dirty="0" err="1" smtClean="0">
                <a:solidFill>
                  <a:srgbClr val="006600"/>
                </a:solidFill>
                <a:latin typeface="Comic Sans MS" pitchFamily="66" charset="0"/>
              </a:rPr>
              <a:t>инновационностью</a:t>
            </a:r>
            <a:r>
              <a:rPr lang="ru-RU" sz="1600" i="1" u="sng" dirty="0" smtClean="0">
                <a:solidFill>
                  <a:srgbClr val="006600"/>
                </a:solidFill>
                <a:latin typeface="Comic Sans MS" pitchFamily="66" charset="0"/>
              </a:rPr>
              <a:t>:</a:t>
            </a:r>
            <a:r>
              <a:rPr lang="ru-RU" sz="1600" dirty="0" smtClean="0">
                <a:solidFill>
                  <a:srgbClr val="006600"/>
                </a:solidFill>
                <a:latin typeface="Comic Sans MS" pitchFamily="66" charset="0"/>
              </a:rPr>
              <a:t> пересмотр </a:t>
            </a:r>
            <a:r>
              <a:rPr lang="ru-RU" sz="1600" dirty="0" err="1" smtClean="0">
                <a:solidFill>
                  <a:srgbClr val="006600"/>
                </a:solidFill>
                <a:latin typeface="Comic Sans MS" pitchFamily="66" charset="0"/>
              </a:rPr>
              <a:t>интеллект-карт</a:t>
            </a:r>
            <a:r>
              <a:rPr lang="ru-RU" sz="1600" dirty="0" smtClean="0">
                <a:solidFill>
                  <a:srgbClr val="006600"/>
                </a:solidFill>
                <a:latin typeface="Comic Sans MS" pitchFamily="66" charset="0"/>
              </a:rPr>
              <a:t> через некоторое время помогает усвоить картину в целом, запомнить ее, а также увидеть новые идеи.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626968" cy="151216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defRPr/>
            </a:pPr>
            <a:r>
              <a:rPr 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Метод позволяет интегрировать образовательные области наиболее полно и решать задачи экологического воспитания: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094265"/>
            <a:ext cx="67866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развивать познавательный интерес к изучению экологии;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 расширять пассивный словарь в области экологических знаний;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 выявлять и компенсировать те проблемы, которые создают трудности в формировании </a:t>
            </a:r>
            <a:r>
              <a:rPr lang="ru-RU" sz="2000" dirty="0" err="1" smtClean="0">
                <a:solidFill>
                  <a:srgbClr val="006600"/>
                </a:solidFill>
                <a:latin typeface="Comic Sans MS" pitchFamily="66" charset="0"/>
              </a:rPr>
              <a:t>эко-культуры</a:t>
            </a: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 ребенка;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 формировать гуманное отношение к окружающему миру;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 воспитывать эстетические и патриотические чувства через общение с природой.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2348880"/>
            <a:ext cx="59766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• Легко отслеживать, что уже сделано, а что нет. Просто выделяем выполненные шаги и сразу видим, что уже сделали.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•Легко дополнять план. Если нужно добавить новый шаг,  просто рисуем новую ветку и план становиться более подробным.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Comic Sans MS" pitchFamily="66" charset="0"/>
              </a:rPr>
              <a:t>•Легко увидеть первоочередной фронт работ. Когда все шаги перед глазами, то меньше шансов, что завязнем в мелких, второстепенных шагах. И не выполним самые важные</a:t>
            </a:r>
            <a:endParaRPr lang="ru-RU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9269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План работы по экологическому образованию дошкольников  в виде интеллект карт дает нам ряд преимуществ: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415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Метод  интеллект-карт как эффективная форма работы по экологическому воспитанию в дополнительном образовании дошкольников</vt:lpstr>
      <vt:lpstr>Цель</vt:lpstr>
      <vt:lpstr>Кружок «Маленький эколог»</vt:lpstr>
      <vt:lpstr>Что такое интеллект-карта</vt:lpstr>
      <vt:lpstr>Слайд 5</vt:lpstr>
      <vt:lpstr>Применение метода в процессе экологического образования дошкольников</vt:lpstr>
      <vt:lpstr>Свойства интеллект-карт</vt:lpstr>
      <vt:lpstr>Метод позволяет интегрировать образовательные области наиболее полно и решать задачи экологического воспитания: </vt:lpstr>
      <vt:lpstr>Слайд 9</vt:lpstr>
      <vt:lpstr>Правила создания интеллект-карт</vt:lpstr>
      <vt:lpstr>Интеллект-карта «Дары осени»</vt:lpstr>
      <vt:lpstr>Работа с интеллект-картами. Планирование</vt:lpstr>
      <vt:lpstr>Работа с интеллект-картами. Основной</vt:lpstr>
      <vt:lpstr>Работа с интеллект-картами. Рефлексия</vt:lpstr>
      <vt:lpstr>Интеллект-карта  «Как животные готовятся к зиме»</vt:lpstr>
      <vt:lpstr>Слайд 16</vt:lpstr>
      <vt:lpstr>Создание интеллект-карт (взаимодействие с родителями)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ментальных карт (“Mind Map”)  в работе  по экологическому воспитанию старших дошкольников</dc:title>
  <dc:creator>Евгений</dc:creator>
  <cp:lastModifiedBy>UZER</cp:lastModifiedBy>
  <cp:revision>22</cp:revision>
  <dcterms:created xsi:type="dcterms:W3CDTF">2017-01-22T08:52:14Z</dcterms:created>
  <dcterms:modified xsi:type="dcterms:W3CDTF">2019-11-24T06:46:05Z</dcterms:modified>
</cp:coreProperties>
</file>